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67" r:id="rId2"/>
    <p:sldId id="354" r:id="rId3"/>
    <p:sldId id="355" r:id="rId4"/>
    <p:sldId id="356" r:id="rId5"/>
    <p:sldId id="366" r:id="rId6"/>
    <p:sldId id="359" r:id="rId7"/>
    <p:sldId id="357" r:id="rId8"/>
    <p:sldId id="358" r:id="rId9"/>
    <p:sldId id="360" r:id="rId10"/>
    <p:sldId id="362" r:id="rId11"/>
    <p:sldId id="363" r:id="rId12"/>
    <p:sldId id="361" r:id="rId13"/>
    <p:sldId id="36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CC"/>
    <a:srgbClr val="FFFFCC"/>
    <a:srgbClr val="CCECFF"/>
    <a:srgbClr val="FFFF99"/>
    <a:srgbClr val="79C5D9"/>
    <a:srgbClr val="E0BC5D"/>
    <a:srgbClr val="0F1D38"/>
    <a:srgbClr val="909CA8"/>
    <a:srgbClr val="F6D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9" autoAdjust="0"/>
    <p:restoredTop sz="86406" autoAdjust="0"/>
  </p:normalViewPr>
  <p:slideViewPr>
    <p:cSldViewPr snapToGrid="0" showGuides="1">
      <p:cViewPr varScale="1">
        <p:scale>
          <a:sx n="99" d="100"/>
          <a:sy n="99" d="100"/>
        </p:scale>
        <p:origin x="1206" y="9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DFF44-1AE3-4BA7-B709-D2DDC7C4A7F2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BAC6-6881-44A0-A808-F1B150368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9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5BAC6-6881-44A0-A808-F1B1503684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72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11368-9801-40E3-9BE3-142736D10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2BB9E8-8871-4CB5-AA56-9FA33751F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2ED46-4D9D-4B8F-851A-8962DF3E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E44608-1026-491E-9942-84A612CF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D1E435-8970-4D51-94B5-C6CC623A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91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CD6A1DA-90C9-4B0A-887F-63FCC5459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0"/>
            <a:ext cx="12191081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D20B61-C62F-4F59-87F2-3E06972C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95" y="5862391"/>
            <a:ext cx="923333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D25E0-8FA7-4104-96CB-FC433E61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925785-B0B1-44DA-8AD5-60FBF48A4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24D2D-CA20-4295-B5BA-759A26A6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F716C7-FBD3-48B0-BF89-11232FBE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3F100E-8C01-4AC9-A733-DD4D5D29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53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B2BA11-67E6-474F-9E78-D2656FAF1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BBAA2E-C8D9-4135-A95F-0A17ED938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E0C932-D35D-4111-98E8-4D702459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35C05-A93F-4BD9-8EA2-FA012753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D741F-ACE6-42B0-8A2A-4725990C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8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5BA9E-FE11-4AAE-85D5-DA80AABE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7FD3EC-BF30-4846-8691-8D0F0A68D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F9A24A-9B91-424E-AE10-E5C6A5BE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1B209-8E0B-434F-95DB-DD7A50A5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51A4C5-4E63-46E0-878E-9A97FFB1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56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7E8C8-5E8A-48CF-B5A3-DC94CDC2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3EB090-EAB7-4EF2-977B-96B640499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B3CB22-97B6-49E3-9189-B55D55E1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92F3D9-5816-4AA7-8B44-5C1C89FC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912EE-1C02-40A1-870F-AE0788C3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6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AB05E-A83B-47A8-9DF8-5F6DDA1D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65090C-0DF3-453F-8FDE-44D2AFB95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98AEA4-166E-4B89-B918-4FEECF861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5A64B6-B4B4-4911-A048-6CB3F6B7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C99FD3-3C95-4A69-8827-3ECB5E18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5FE578-7238-4EC2-A2FA-56C6E3F6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2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6013E-0BE0-40D7-935C-46ADF3C8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75596E-E6D8-44FD-8B88-3919EDFB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963CFD-17BA-4254-A5BD-3ADC8289F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1CF005-4775-4B24-B771-F5468E1BD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07D1D2-E71E-4F6D-9128-4B7E18C39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3ED537-60EA-4583-96D7-6D55F648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EA8E0C-46DA-4069-85D7-E711C0D0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98EE06-3906-4D67-8EA1-D87D65CF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B1A21-D2E7-4368-BD25-F2E1A9E6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F054E7-7A40-47BB-B238-096FCA7A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C28814-B808-407C-B29A-CC585426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B93521-1C54-4ACE-9E4C-E5148780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3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6D6CE6-8069-434B-BF73-3C78076F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8F1C1E-6A77-4C39-8F44-9FC9700A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CFF02A-8B5B-4A66-8EA0-F57E5993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684D2E-3419-47B5-9D48-E463A9EC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0"/>
            <a:ext cx="12191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8F8337F-3789-4288-8996-22614EF95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0"/>
            <a:ext cx="12191082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96C7032-203B-448B-8649-FBAA68F64AC3}"/>
              </a:ext>
            </a:extLst>
          </p:cNvPr>
          <p:cNvSpPr/>
          <p:nvPr userDrawn="1"/>
        </p:nvSpPr>
        <p:spPr>
          <a:xfrm>
            <a:off x="2222500" y="1936750"/>
            <a:ext cx="7772400" cy="2984500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6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384F29-BAA1-46B7-81B6-D89FBF42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B1CD67-B33B-4603-A74D-BFFF7E27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F2402-35E3-4FF5-ACBD-75DCDDA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62AE9A-C2BA-469B-AFAD-FE7E13E66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0"/>
            <a:ext cx="12191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0EE542-EBF6-43E6-8494-819AF99B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9E9A13-58BB-405B-AD0D-737CF38DA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52FEF8-7242-42F2-A926-A0E7698CB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17CF-12AD-445C-B107-AACC8865172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A56BE7-36DC-4C23-9CFC-1E003F6AB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0DD96-20AE-451F-BC73-F2C3D863D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C57B-F446-4A06-9E14-86B49B338EC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2796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84" y="99611"/>
            <a:ext cx="505807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鬼故事</a:t>
            </a:r>
            <a:r>
              <a:rPr lang="en-US" altLang="zh-CN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：＜楊伯雍</a:t>
            </a:r>
            <a:r>
              <a:rPr lang="zh-TW" altLang="zh-HK" sz="2400" b="1" dirty="0">
                <a:latin typeface="+mj-ea"/>
              </a:rPr>
              <a:t>（</a:t>
            </a:r>
            <a:r>
              <a:rPr lang="zh-TW" altLang="en-US" sz="2400" b="1" dirty="0" smtClean="0">
                <a:latin typeface="+mj-ea"/>
              </a:rPr>
              <a:t>音翁</a:t>
            </a:r>
            <a:r>
              <a:rPr lang="zh-TW" altLang="zh-HK" sz="2400" b="1" dirty="0" smtClean="0">
                <a:latin typeface="+mj-ea"/>
              </a:rPr>
              <a:t>）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種玉＞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84" y="555158"/>
            <a:ext cx="11045983" cy="1815882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楊伯雍，洛陽縣人，在市集做買賣為生。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父母死亡，楊伯雍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把他們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葬在終南山 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。為了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守孝，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他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在墳墓附近結廬居住，如是者過了三年。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一天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，楊伯雍在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附近遇到一人，給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了他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若干石子，叫他把石子種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高山上。楊伯雍照做了，沒多久，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便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見有小玉石生在石子上面。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有一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戶徐姓人家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，是右北平郡的名門望族。徐家女兒很有德行，許多人去求親，都沒有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成功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楊伯雍也去求親，徐老爺笑他出身卑微，戲弄他說，若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他能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拿出一對白璧來作聘禮，就答應他的求婚。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楊伯雍到他的玉田裏，取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來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白璧五雙，徐老爺大吃一驚，只好把女兒嫁給楊伯雍。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4765" y="2432963"/>
            <a:ext cx="19062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（參考：</a:t>
            </a:r>
            <a:r>
              <a:rPr lang="en-US" altLang="zh-TW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搜神記</a:t>
            </a:r>
            <a:r>
              <a:rPr lang="en-US" altLang="zh-TW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，頁</a:t>
            </a:r>
            <a:r>
              <a:rPr lang="en-US" altLang="zh-TW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317</a:t>
            </a:r>
            <a:r>
              <a:rPr lang="zh-TW" altLang="en-US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</a:p>
        </p:txBody>
      </p:sp>
      <p:pic>
        <p:nvPicPr>
          <p:cNvPr id="1027" name="Picture 3" descr="G:\EDB Design House\古人\a62862e0b7f8c3d1426ecbfd9b8ab5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1" y="2650438"/>
            <a:ext cx="2989690" cy="38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50" y="3667038"/>
            <a:ext cx="4318448" cy="22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3826" y="3777072"/>
            <a:ext cx="430887" cy="824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徐老爺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355" y="4091985"/>
            <a:ext cx="2772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名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門望族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婚事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講求門當戶對，我當日見錢開眼，是否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開少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了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條件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？你幫我看看這小子究竟缺少了名門望族哪種特質？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  <a:cs typeface="文鼎粗鋼筆行楷" panose="02010609010101010101" pitchFamily="49" charset="-120"/>
            </a:endParaRPr>
          </a:p>
        </p:txBody>
      </p:sp>
      <p:pic>
        <p:nvPicPr>
          <p:cNvPr id="14" name="Picture 8" descr="G:\EDB Design House\Checkli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79" y="3008098"/>
            <a:ext cx="3556353" cy="35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G:\EDB Design House\古人\474cbdfe5268cd9ab923023e62be730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22" y="2994270"/>
            <a:ext cx="1264258" cy="32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76735" y="4082191"/>
            <a:ext cx="1061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中鋼筆行楷" panose="02010609010101010101" pitchFamily="49" charset="-120"/>
              </a:rPr>
              <a:t>貴族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中鋼筆行楷" panose="02010609010101010101" pitchFamily="49" charset="-120"/>
              </a:rPr>
              <a:t>地位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  <a:cs typeface="文鼎中鋼筆行楷" panose="02010609010101010101" pitchFamily="49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3782" y="4466032"/>
            <a:ext cx="1149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功名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0046" y="5277863"/>
            <a:ext cx="113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官員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身份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1130" y="5666546"/>
            <a:ext cx="675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財富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9774" y="4888526"/>
            <a:ext cx="76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學問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7088" y="350007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9235" y="3553646"/>
            <a:ext cx="430887" cy="7951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楊伯雍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0758" y="4071778"/>
            <a:ext cx="37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✘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70758" y="44508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✘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34149" y="48709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✘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70271" y="52468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12304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4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84" y="84221"/>
            <a:ext cx="3756183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鬼故事</a:t>
            </a:r>
            <a:r>
              <a:rPr lang="en-US" altLang="zh-CN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：＜宋定伯賣鬼＞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85" y="546690"/>
            <a:ext cx="5678116" cy="2308324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南陽郡人宋定伯，年輕的時候，晚上趕路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遇到一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隻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鬼問他：「你是誰？」宋定伯欺騙他說：「我也是鬼。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鬼問：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你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要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到哪裏去？」回答說：「要到宛縣的集市去。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鬼說：「我也要到宛縣的集市去。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」於是一起走了幾里路。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宋定伯說：「我是新鬼，不知道有什麼該畏懼忌諱的？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鬼回答說：「只是不喜歡人吐口水。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」於是又一起趕路。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走到宛縣集市的時候，宋定伯迅速捉住鬼，把鬼摔在地上。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鬼變成一隻羊，宋定伯怕它再變，便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向它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吐了口水。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宋定伯在集市中把羊賣了，得</a:t>
            </a:r>
            <a:r>
              <a:rPr lang="en-US" altLang="zh-CN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1500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文銅錢。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8289" y="2902736"/>
            <a:ext cx="19062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（參考：</a:t>
            </a:r>
            <a:r>
              <a:rPr lang="en-US" altLang="zh-TW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搜神記</a:t>
            </a:r>
            <a:r>
              <a:rPr lang="en-US" altLang="zh-TW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1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頁</a:t>
            </a:r>
            <a:r>
              <a:rPr lang="en-US" altLang="zh-TW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448</a:t>
            </a:r>
            <a:r>
              <a:rPr lang="zh-TW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zh-TW" altLang="en-US" sz="1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050" name="Picture 2" descr="C:\Users\swcheung\Downloads\b7dc3774ffbd0c26f4193bb567962e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59" y="2749591"/>
            <a:ext cx="3526618" cy="35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wcheung\Downloads\57442f3b738924edd66f661ec46253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6" y="3376420"/>
            <a:ext cx="3354116" cy="33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EDB Design House\對話框\c148754d55f030686d0dc0509df4b5b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03" y="3825099"/>
            <a:ext cx="5254573" cy="24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1520" y="4119042"/>
            <a:ext cx="3673502" cy="78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根據上述的故事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，對於六朝的人來說，鬼可怕嗎？它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們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有什麼弱點？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  <a:cs typeface="文鼎粗鋼筆行楷" panose="02010609010101010101" pitchFamily="49" charset="-120"/>
            </a:endParaRPr>
          </a:p>
        </p:txBody>
      </p:sp>
      <p:pic>
        <p:nvPicPr>
          <p:cNvPr id="2053" name="Picture 5" descr="G:\EDB Design House\對話框\39eb1a305c14b20dc925d4f420b8277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58" y="305068"/>
            <a:ext cx="2639832" cy="30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72116" y="957595"/>
            <a:ext cx="2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人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文鼎粗鋼筆行楷" panose="02010609010101010101" pitchFamily="49" charset="-120"/>
              </a:rPr>
              <a:t>類較鬼可怕！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  <a:cs typeface="文鼎粗鋼筆行楷" panose="02010609010101010101" pitchFamily="49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1080" y="4993399"/>
            <a:ext cx="2428933" cy="78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鬼不可怕。人們有對付鬼的方法，就是向它吐口水。</a:t>
            </a:r>
            <a:endParaRPr lang="en-US" sz="16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7418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84" y="84221"/>
            <a:ext cx="372231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鬼故事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：＜韓友驅魅＞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84" y="538221"/>
            <a:ext cx="7218157" cy="2062103"/>
          </a:xfrm>
          <a:prstGeom prst="rect">
            <a:avLst/>
          </a:prstGeom>
          <a:solidFill>
            <a:srgbClr val="FFFFCC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韓友，廬江人，懂占卜治鬼之術。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朋友劉世則的女兒被鬼魅害病好久了，巫醫替她治療禱告，病還是不好。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韓友占卜，知道是狐仙作怪。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他做了一隻布袋，等女孩發病時，在窗戶上張開布袋。果然，布袋突然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膨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脹得很厲害。不過，布袋卻脹破了，沒法捕到狐仙。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韓友於是做了一個更大的布袋，第二次便抓到狐仙了。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他把布袋掛在樹上，二十多天後，布袋漸漸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收縮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下去。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打開一看，裏面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只剩下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兩斤狐狸毛 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女孩的病也好了。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83" y="2277338"/>
            <a:ext cx="3696515" cy="43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4" y="3741905"/>
            <a:ext cx="2893029" cy="289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735077" y="538221"/>
            <a:ext cx="2850681" cy="1456547"/>
          </a:xfrm>
          <a:prstGeom prst="wedgeRectCallout">
            <a:avLst>
              <a:gd name="adj1" fmla="val -14180"/>
              <a:gd name="adj2" fmla="val 109821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在六朝社會</a:t>
            </a:r>
            <a:r>
              <a:rPr lang="zh-CN" altLang="en-US" sz="16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中，狐仙有迷惑異性的</a:t>
            </a:r>
            <a:r>
              <a:rPr lang="zh-CN" altLang="en-US" sz="1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能力，故此我們的名聲不大好，也因如此，後世稱呼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勾引誘惑男人的女子</a:t>
            </a:r>
            <a:r>
              <a:rPr lang="zh-CN" altLang="en-US" sz="1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做狐狸精。</a:t>
            </a:r>
            <a:endParaRPr lang="en-US" sz="16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273201" y="3741905"/>
            <a:ext cx="4737003" cy="1309500"/>
          </a:xfrm>
          <a:prstGeom prst="wedgeRectCallout">
            <a:avLst>
              <a:gd name="adj1" fmla="val -61405"/>
              <a:gd name="adj2" fmla="val 12841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在六朝，人分好人壞人，妖怪呢？</a:t>
            </a:r>
            <a:endParaRPr lang="en-US" altLang="zh-CN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1703" y="2669774"/>
            <a:ext cx="1911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（參考：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搜神記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，頁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95-96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sz="1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2504" y="4396655"/>
            <a:ext cx="449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妖怪也分好和壞，這個故事是關於壞的妖怪。</a:t>
            </a:r>
            <a:endParaRPr lang="en-US" sz="16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763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93392" y="969264"/>
            <a:ext cx="654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看過這六個鬼故事，請你總結一下魏晉南北朝社會的特徵及精神面貌。</a:t>
            </a:r>
            <a:endParaRPr lang="en-US" altLang="zh-TW" sz="16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在你認為正確的項目加上</a:t>
            </a:r>
            <a:r>
              <a:rPr lang="zh-TW" altLang="en-US" sz="16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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號：</a:t>
            </a:r>
            <a:endParaRPr lang="en-US" altLang="zh-TW" sz="16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36187" y="5205249"/>
            <a:ext cx="512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新細明體" panose="02020500000000000000" pitchFamily="18" charset="-120"/>
              </a:rPr>
              <a:t>你還從這些故事看到什麼社會現象</a:t>
            </a:r>
            <a:r>
              <a:rPr lang="zh-TW" altLang="en-US" b="1" dirty="0" smtClean="0">
                <a:latin typeface="新細明體" panose="02020500000000000000" pitchFamily="18" charset="-120"/>
              </a:rPr>
              <a:t>？</a:t>
            </a:r>
            <a:endParaRPr lang="en-US" altLang="zh-TW" b="1" dirty="0">
              <a:latin typeface="新細明體" panose="02020500000000000000" pitchFamily="18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2031209" y="1711676"/>
            <a:ext cx="387457" cy="3374308"/>
            <a:chOff x="2031209" y="1711676"/>
            <a:chExt cx="387457" cy="3374308"/>
          </a:xfrm>
        </p:grpSpPr>
        <p:sp>
          <p:nvSpPr>
            <p:cNvPr id="6" name="文字方塊 5"/>
            <p:cNvSpPr txBox="1"/>
            <p:nvPr/>
          </p:nvSpPr>
          <p:spPr>
            <a:xfrm>
              <a:off x="2031209" y="171167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031209" y="198485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031209" y="225803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031209" y="280439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031209" y="307757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031209" y="335075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031209" y="362393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031209" y="417029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031209" y="444347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031209" y="4716652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031209" y="1671484"/>
            <a:ext cx="4704042" cy="3416320"/>
            <a:chOff x="2031209" y="1671484"/>
            <a:chExt cx="4704042" cy="3416320"/>
          </a:xfrm>
        </p:grpSpPr>
        <p:sp>
          <p:nvSpPr>
            <p:cNvPr id="3" name="文字方塊 2"/>
            <p:cNvSpPr txBox="1"/>
            <p:nvPr/>
          </p:nvSpPr>
          <p:spPr>
            <a:xfrm>
              <a:off x="2107167" y="1671484"/>
              <a:ext cx="462808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 </a:t>
              </a:r>
              <a:r>
                <a:rPr lang="zh-TW" altLang="en-US" b="1" dirty="0">
                  <a:latin typeface="新細明體" panose="02020500000000000000" pitchFamily="18" charset="-120"/>
                </a:rPr>
                <a:t>相信鬼的存在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人鬼可以溝通，甚至談情說愛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鬼並不一定可怕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    </a:t>
              </a:r>
              <a:r>
                <a:rPr lang="zh-TW" altLang="en-US" b="1" dirty="0">
                  <a:latin typeface="新細明體" panose="02020500000000000000" pitchFamily="18" charset="-120"/>
                </a:rPr>
                <a:t>社會洋溢友愛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仙界會幫助好人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仍然相信儒家提倡的德行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社會唯利是圖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社會階級森嚴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    </a:t>
              </a:r>
              <a:r>
                <a:rPr lang="zh-TW" altLang="en-US" b="1" dirty="0">
                  <a:latin typeface="新細明體" panose="02020500000000000000" pitchFamily="18" charset="-120"/>
                </a:rPr>
                <a:t>喜愛研讀儒家經典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相信鬼會害人</a:t>
              </a:r>
              <a:r>
                <a:rPr lang="zh-CN" altLang="en-US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，但也不是全部</a:t>
              </a:r>
              <a:endParaRPr lang="en-US" altLang="zh-TW" b="1" dirty="0"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 </a:t>
              </a:r>
              <a:r>
                <a:rPr lang="zh-TW" altLang="en-US" b="1" dirty="0" smtClean="0">
                  <a:latin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r>
                <a:rPr lang="zh-TW" altLang="en-US" b="1" dirty="0">
                  <a:latin typeface="新細明體" panose="02020500000000000000" pitchFamily="18" charset="-120"/>
                </a:rPr>
                <a:t>人較鬼怪害人更甚</a:t>
              </a:r>
              <a:endParaRPr lang="en-US" altLang="zh-TW" b="1" dirty="0">
                <a:solidFill>
                  <a:srgbClr val="C00000"/>
                </a:solidFill>
                <a:latin typeface="新細明體" panose="02020500000000000000" pitchFamily="18" charset="-120"/>
              </a:endParaRPr>
            </a:p>
            <a:p>
              <a:r>
                <a:rPr lang="zh-TW" altLang="en-US" b="1" dirty="0" smtClean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 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  </a:t>
              </a:r>
              <a:r>
                <a:rPr lang="zh-TW" altLang="en-US" b="1" dirty="0">
                  <a:latin typeface="新細明體" panose="02020500000000000000" pitchFamily="18" charset="-120"/>
                </a:rPr>
                <a:t>婚姻基於</a:t>
              </a:r>
              <a:r>
                <a:rPr lang="zh-TW" altLang="en-US" b="1" dirty="0" smtClean="0">
                  <a:latin typeface="新細明體" panose="02020500000000000000" pitchFamily="18" charset="-120"/>
                </a:rPr>
                <a:t>愛情</a:t>
              </a:r>
              <a:endParaRPr lang="en-US" altLang="zh-TW" b="1" dirty="0">
                <a:latin typeface="新細明體" panose="02020500000000000000" pitchFamily="18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031209" y="253121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031209" y="3897116"/>
              <a:ext cx="387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新細明體" panose="02020500000000000000" pitchFamily="18" charset="-120"/>
                  <a:sym typeface="Wingdings" panose="05000000000000000000" pitchFamily="2" charset="2"/>
                </a:rPr>
                <a:t></a:t>
              </a:r>
              <a:endParaRPr lang="zh-HK" altLang="en-US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031209" y="1711676"/>
            <a:ext cx="376938" cy="3388396"/>
            <a:chOff x="2043632" y="1711676"/>
            <a:chExt cx="376938" cy="3388396"/>
          </a:xfrm>
        </p:grpSpPr>
        <p:sp>
          <p:nvSpPr>
            <p:cNvPr id="7" name="文字方塊 6"/>
            <p:cNvSpPr txBox="1"/>
            <p:nvPr/>
          </p:nvSpPr>
          <p:spPr>
            <a:xfrm>
              <a:off x="2043632" y="1711676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043632" y="1982414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043632" y="2239079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48610" y="2812802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048610" y="3073492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48610" y="3354278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048610" y="3607715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048610" y="4189026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048610" y="4458773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048610" y="4730740"/>
              <a:ext cx="37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新細明體" panose="02020500000000000000" pitchFamily="18" charset="-120"/>
                  <a:sym typeface="Wingdings 2" panose="05020102010507070707" pitchFamily="18" charset="2"/>
                </a:rPr>
                <a:t></a:t>
              </a:r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536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" y="2"/>
            <a:ext cx="8263465" cy="739470"/>
          </a:xfrm>
          <a:prstGeom prst="rect">
            <a:avLst/>
          </a:prstGeom>
          <a:gradFill rotWithShape="1">
            <a:gsLst>
              <a:gs pos="0">
                <a:srgbClr val="C96731">
                  <a:tint val="80000"/>
                  <a:satMod val="107000"/>
                  <a:lumMod val="103000"/>
                </a:srgbClr>
              </a:gs>
              <a:gs pos="100000">
                <a:srgbClr val="C96731">
                  <a:tint val="82000"/>
                  <a:satMod val="109000"/>
                  <a:lumMod val="103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主題：六朝的鬼故事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905931" y="739472"/>
            <a:ext cx="7357534" cy="379744"/>
          </a:xfrm>
          <a:prstGeom prst="rect">
            <a:avLst/>
          </a:prstGeom>
          <a:solidFill>
            <a:srgbClr val="4A5356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5525" marR="0" lvl="0" indent="-1025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相關課題：魏晉南北朝的文化發展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2323444"/>
            <a:ext cx="905931" cy="461665"/>
          </a:xfrm>
          <a:prstGeom prst="rect">
            <a:avLst/>
          </a:prstGeom>
          <a:solidFill>
            <a:srgbClr val="C96731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總論</a:t>
            </a:r>
            <a:endParaRPr kumimoji="0" lang="zh-HK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933" y="2331853"/>
            <a:ext cx="7357534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所謂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六朝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是指東吳、東晉、宋、齊、梁、陳一共六個南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方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的朝代。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本課題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通過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數個饒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有興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味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的鬼故事，來說明六朝社會的一些精神面貌。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931" y="3230758"/>
            <a:ext cx="7357534" cy="10772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本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你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將可以學到：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buAutoNum type="arabicPeriod"/>
            </a:pP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六朝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概念</a:t>
            </a:r>
            <a:endParaRPr lang="en-US" altLang="zh-TW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buAutoNum type="arabicPeriod"/>
            </a:pP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六朝鬼故事的內容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六朝的精神面貌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652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3"/>
            <a:ext cx="5135203" cy="687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616" y="246194"/>
            <a:ext cx="6893781" cy="58477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有個樵夫，把一根竹子按照六朝中每個朝代長短的比例，砍成一節一節，你能把它們分別出來嗎？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97001"/>
              </p:ext>
            </p:extLst>
          </p:nvPr>
        </p:nvGraphicFramePr>
        <p:xfrm>
          <a:off x="9103301" y="3829050"/>
          <a:ext cx="24456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六朝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朝代長短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東晉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103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宋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59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東吳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58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梁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陳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32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齊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33" name="Picture 9" descr="G:\EDB 2018 三國魏晉南北朝史\5 六朝怪談\圖庫\六朝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75" y="4400131"/>
            <a:ext cx="2362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EDB 2018 三國魏晉南北朝史\5 六朝怪談\圖庫\六朝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46" y="2178050"/>
            <a:ext cx="26162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EDB 2018 三國魏晉南北朝史\5 六朝怪談\圖庫\六朝2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2118567"/>
            <a:ext cx="2400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EDB 2018 三國魏晉南北朝史\5 六朝怪談\圖庫\六朝2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92" y="1065213"/>
            <a:ext cx="23749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:\EDB 2018 三國魏晉南北朝史\5 六朝怪談\圖庫\六朝2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124787"/>
            <a:ext cx="25527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:\EDB 2018 三國魏晉南北朝史\5 六朝怪談\圖庫\六朝2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03" y="3452067"/>
            <a:ext cx="26416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/>
          <p:nvPr/>
        </p:nvSpPr>
        <p:spPr>
          <a:xfrm>
            <a:off x="237067" y="250536"/>
            <a:ext cx="281835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noProof="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「六朝」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en-US" sz="2400" b="1" kern="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概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念</a:t>
            </a:r>
            <a:endParaRPr kumimoji="0" lang="zh-HK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157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461211" y="849852"/>
            <a:ext cx="3961805" cy="57871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G:\EDB 2018 三國魏晉南北朝史\5 六朝怪談\圖庫\東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1154226"/>
            <a:ext cx="2603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G:\EDB 2018 三國魏晉南北朝史\5 六朝怪談\圖庫\東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1" y="2102923"/>
            <a:ext cx="252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EDB 2018 三國魏晉南北朝史\5 六朝怪談\圖庫\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1" y="3745517"/>
            <a:ext cx="2400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:\EDB 2018 三國魏晉南北朝史\5 六朝怪談\圖庫\齊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1" y="4632849"/>
            <a:ext cx="2463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:\EDB 2018 三國魏晉南北朝史\5 六朝怪談\圖庫\梁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8" y="5078058"/>
            <a:ext cx="25908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405" y="243615"/>
            <a:ext cx="7929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請再將代表六個朝代的竹節按照年份前後連接起來（最底的是陳朝）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027" name="Picture 3" descr="G:\EDB 2018 三國魏晉南北朝史\5 六朝怪談\圖庫\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16" y="3844089"/>
            <a:ext cx="2400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DB 2018 三國魏晉南北朝史\5 六朝怪談\圖庫\東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16" y="575788"/>
            <a:ext cx="2603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EDB 2018 三國魏晉南北朝史\5 六朝怪談\圖庫\東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98" y="1760230"/>
            <a:ext cx="252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EDB 2018 三國魏晉南北朝史\5 六朝怪談\圖庫\梁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19" y="2214088"/>
            <a:ext cx="25908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EDB 2018 三國魏晉南北朝史\5 六朝怪談\圖庫\陳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8" y="5537200"/>
            <a:ext cx="27686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EDB 2018 三國魏晉南北朝史\5 六朝怪談\圖庫\齊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19" y="5512468"/>
            <a:ext cx="2463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29593"/>
              </p:ext>
            </p:extLst>
          </p:nvPr>
        </p:nvGraphicFramePr>
        <p:xfrm>
          <a:off x="8936810" y="4070149"/>
          <a:ext cx="30685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六朝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朝代長短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年份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東晉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103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317-420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宋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59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420-479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東吳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58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222-280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梁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502-557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陳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32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557-589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齊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</a:t>
                      </a:r>
                      <a:r>
                        <a:rPr lang="zh-CN" alt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479-502</a:t>
                      </a:r>
                      <a:endParaRPr lang="en-US" sz="1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7903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G:\EDB 2018 三國魏晉南北朝史\5 六朝怪談\圖庫\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8" y="5537200"/>
            <a:ext cx="27686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439822" y="421401"/>
            <a:ext cx="7929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請再將代表六個朝代的竹節按照年份前後連接起來（最底的是陳朝）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3" descr="G:\EDB 2018 三國魏晉南北朝史\5 六朝怪談\圖庫\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1" y="3745517"/>
            <a:ext cx="2400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EDB 2018 三國魏晉南北朝史\5 六朝怪談\圖庫\東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1154226"/>
            <a:ext cx="2603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EDB 2018 三國魏晉南北朝史\5 六朝怪談\圖庫\東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1" y="2102923"/>
            <a:ext cx="252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:\EDB 2018 三國魏晉南北朝史\5 六朝怪談\圖庫\梁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8" y="5078058"/>
            <a:ext cx="25908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:\EDB 2018 三國魏晉南北朝史\5 六朝怪談\圖庫\齊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1" y="4677674"/>
            <a:ext cx="2463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/>
          <p:nvPr/>
        </p:nvSpPr>
        <p:spPr>
          <a:xfrm>
            <a:off x="461211" y="849852"/>
            <a:ext cx="3961805" cy="57871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85802"/>
              </p:ext>
            </p:extLst>
          </p:nvPr>
        </p:nvGraphicFramePr>
        <p:xfrm>
          <a:off x="5154707" y="870652"/>
          <a:ext cx="6850678" cy="5795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六朝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朝代長短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年份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東晉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103</a:t>
                      </a:r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317-420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宋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59</a:t>
                      </a:r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420-479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東吳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58</a:t>
                      </a:r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222-280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梁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</a:t>
                      </a:r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502-557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陳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32</a:t>
                      </a:r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557-589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齊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23</a:t>
                      </a:r>
                      <a:r>
                        <a:rPr lang="zh-CN" alt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年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479-502</a:t>
                      </a:r>
                      <a:endParaRPr lang="en-US" sz="36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04142" marR="204142" marT="102071" marB="10207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09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EDB 2018 三國魏晉南北朝史\5 六朝怪談\圖庫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255029"/>
            <a:ext cx="3883025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98" y="2335371"/>
            <a:ext cx="3203741" cy="25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9013" y="3064368"/>
            <a:ext cx="25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這個世間有鬼嗎？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074" name="Picture 2" descr="G:\EDB 2018 三國魏晉南北朝史\5 六朝怪談\圖庫\4530_iB1fCF_d7ygniq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1330" y="700615"/>
            <a:ext cx="6775662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干寶，</a:t>
            </a:r>
            <a:r>
              <a:rPr lang="en-US" altLang="zh-CN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286-336</a:t>
            </a:r>
            <a:r>
              <a:rPr lang="zh-CN" altLang="en-US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年，新蔡（今屬河南）人。東晉時期的文學家、史學家，也是志怪小說的創始人。著有</a:t>
            </a:r>
            <a:r>
              <a:rPr lang="en-US" altLang="zh-CN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搜神記</a:t>
            </a:r>
            <a:r>
              <a:rPr lang="en-US" altLang="zh-CN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CN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搜神記</a:t>
            </a:r>
            <a:r>
              <a:rPr lang="en-US" altLang="zh-CN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1600" dirty="0" smtClean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的故事背景不一定在六朝，但卻在六朝非常流行，反映了六朝民間對鬼神的想法。</a:t>
            </a:r>
            <a:endParaRPr lang="en-US" altLang="zh-CN" sz="1600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11330" y="238950"/>
            <a:ext cx="26507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六朝的志怪小說</a:t>
            </a:r>
            <a:endParaRPr kumimoji="0" lang="zh-HK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51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419" y="548978"/>
            <a:ext cx="10766582" cy="1323439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9250" indent="-349250"/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西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晉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人阮瞻，陳留尉氏（今河南）人。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9250" indent="-349250"/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阮瞻很有辯才，向來主張無鬼論，沒有人能夠駁倒他。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9250" indent="-349250"/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有一天，忽然有一位客人通報要拜訪阮瞻，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討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論鬼神之事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經過激烈的反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覆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爭論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客人最後服輸。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9250" indent="-349250"/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正當阮瞻得意之時，客人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「我的確是辯不過你。但其實我就是鬼。」於是變成很怪異的形狀，不一會兒就消失了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9250" indent="-349250"/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阮瞻大驚，神色極為不好，一年多後便病逝了。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358075" y="2617940"/>
            <a:ext cx="6078188" cy="3091219"/>
          </a:xfrm>
          <a:prstGeom prst="wedgeRectCallout">
            <a:avLst>
              <a:gd name="adj1" fmla="val -84233"/>
              <a:gd name="adj2" fmla="val -28598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想一想：</a:t>
            </a:r>
            <a:endParaRPr lang="en-US" altLang="zh-TW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 </a:t>
            </a:r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故事的作者</a:t>
            </a:r>
            <a:r>
              <a:rPr lang="zh-CN" altLang="en-US" sz="24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干</a:t>
            </a:r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寶認為這個世界有沒有鬼？</a:t>
            </a:r>
            <a:endParaRPr lang="en-US" altLang="zh-CN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人們常說：真理愈辯愈</a:t>
            </a:r>
            <a:r>
              <a:rPr lang="zh-CN" altLang="en-US" sz="24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明</a:t>
            </a:r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</a:t>
            </a:r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個故</a:t>
            </a:r>
            <a:endParaRPr lang="en-US" altLang="zh-CN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事的作者同意嗎？（你又同意嗎？</a:t>
            </a:r>
            <a:r>
              <a:rPr lang="en-US" altLang="zh-CN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endParaRPr lang="en-US" altLang="zh-CN" sz="24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8223" y="1941036"/>
            <a:ext cx="1818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（參考：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搜神記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，頁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429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sz="1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5" y="2255877"/>
            <a:ext cx="4097867" cy="460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418" y="84220"/>
            <a:ext cx="497851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鬼故事</a:t>
            </a:r>
            <a:r>
              <a:rPr lang="en-US" altLang="zh-CN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CN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＜阮瞻</a:t>
            </a:r>
            <a:r>
              <a:rPr lang="zh-TW" altLang="zh-HK" sz="2400" b="1" dirty="0" smtClean="0">
                <a:latin typeface="+mj-ea"/>
                <a:ea typeface="+mj-ea"/>
              </a:rPr>
              <a:t>（</a:t>
            </a:r>
            <a:r>
              <a:rPr lang="zh-TW" altLang="en-US" sz="2400" b="1" dirty="0" smtClean="0">
                <a:latin typeface="+mj-ea"/>
                <a:ea typeface="+mj-ea"/>
              </a:rPr>
              <a:t>音尖</a:t>
            </a:r>
            <a:r>
              <a:rPr lang="zh-TW" altLang="zh-HK" sz="2400" b="1" dirty="0" smtClean="0">
                <a:latin typeface="+mj-ea"/>
                <a:ea typeface="+mj-ea"/>
              </a:rPr>
              <a:t>）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與鬼＞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640658" y="3701884"/>
            <a:ext cx="103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有鬼。</a:t>
            </a:r>
            <a:endParaRPr lang="zh-HK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690762" y="5004134"/>
            <a:ext cx="497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不同意。事實不在乎如何論辯</a:t>
            </a:r>
            <a:r>
              <a:rPr lang="zh-TW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。</a:t>
            </a:r>
            <a:endParaRPr lang="en-US" altLang="zh-HK" sz="24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785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84" y="84221"/>
            <a:ext cx="471291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鬼故事</a:t>
            </a:r>
            <a:r>
              <a:rPr lang="en-US" altLang="zh-CN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：＜豬臂金鈴＞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952" y="546689"/>
            <a:ext cx="5192521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晉代有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一個姓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王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讀書人，家住在吳郡。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一天，他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在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回家途中來到曲阿縣，在船上度宿一宵。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他在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碼頭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見到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一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位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年輕女子，便喊她到船上聊天。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到了天明，王書生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把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一隻金鈴繫在女子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手上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送給她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出於愛慕之情，王書生遠遠地跟著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她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回家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進入屋內，發現一個女人也沒有，但在屋旁的豬欄找到一頭母豬，母豬臂上繫有金鈴。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73" y="3104147"/>
            <a:ext cx="3525127" cy="375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73" y="268887"/>
            <a:ext cx="4776453" cy="477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8922" y="1704144"/>
            <a:ext cx="2165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有可能是我的妹妹！</a:t>
            </a:r>
            <a:endParaRPr lang="en-US" sz="3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21" y="3113965"/>
            <a:ext cx="5437483" cy="584775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六朝的怪談中，有許多這一類關於妖怪和人的故事。在這個故事中，豬妖並不邪惡，你認為這是一個什麼故事？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3" y="4778083"/>
            <a:ext cx="243840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408644" y="5177603"/>
            <a:ext cx="4588168" cy="997075"/>
          </a:xfrm>
          <a:prstGeom prst="wedgeRectCallout">
            <a:avLst>
              <a:gd name="adj1" fmla="val -60430"/>
              <a:gd name="adj2" fmla="val -10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這是一個</a:t>
            </a:r>
            <a:r>
              <a:rPr lang="en-US" altLang="zh-CN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______</a:t>
            </a:r>
            <a:r>
              <a:rPr lang="zh-CN" altLang="en-US" sz="24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故事。</a:t>
            </a:r>
            <a:endParaRPr lang="en-US" altLang="zh-CN" sz="24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endParaRPr lang="en-US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909" y="2781363"/>
            <a:ext cx="556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（參考：干寶著；黃滌明譯注，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搜神記全譯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，貴州：人民出版社，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1991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年，頁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506-507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sz="1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8936" y="5445307"/>
            <a:ext cx="93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愛情</a:t>
            </a:r>
            <a:endParaRPr lang="en-US" sz="24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0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8" grpId="0" animBg="1"/>
      <p:bldP spid="1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84" y="84221"/>
            <a:ext cx="419644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鬼故事</a:t>
            </a:r>
            <a:r>
              <a:rPr lang="en-US" altLang="zh-CN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：＜董永與織女＞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85" y="529754"/>
            <a:ext cx="7278316" cy="2554545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董永，漢代人。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他很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小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時候母親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便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去世，與父親共同生活。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後來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父親也死了，董永沒錢安葬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決定賣身為奴，</a:t>
            </a:r>
            <a:r>
              <a:rPr lang="zh-TW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籌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錢葬父。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一個富翁見董永孝順，給他一萬文錢辦理喪事，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但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不用他當奴僕。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董永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錢辦了喪事，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並且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根據古禮，在墓旁守孝三年。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守孝完畢，回家途中，遇到一個婦女。女子說願意做他的妻子，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於是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二人成親。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董永與妻子往訪富翁，表示願意還債。富翁知道他的夫人會織布，便請他的夫人織絹一百匹。</a:t>
            </a:r>
            <a:endParaRPr lang="en-US" altLang="zh-CN" sz="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回家後，夫人竟以超乎常人的</a:t>
            </a:r>
            <a:r>
              <a:rPr lang="zh-TW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速度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，在十天內完成了任務。把絹交給富翁後，夫人對董永說：「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我是天上的織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女，天帝見你</a:t>
            </a: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孝順，便派我來幫你還債。</a:t>
            </a:r>
            <a:r>
              <a:rPr lang="zh-CN" alt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」說完便飛走了。</a:t>
            </a:r>
            <a:endParaRPr lang="en-US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12" y="3141435"/>
            <a:ext cx="3020156" cy="302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67" y="222872"/>
            <a:ext cx="4741532" cy="337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4367" y="1177079"/>
            <a:ext cx="219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六朝適合女子的工作不多，所以從天庭派下來凡間的，都是我這種的織布女工。</a:t>
            </a:r>
            <a:endParaRPr lang="en-US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975" y="3593252"/>
            <a:ext cx="4584811" cy="1077218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從這個故事中可以見到：</a:t>
            </a:r>
            <a:endParaRPr lang="en-US" altLang="zh-CN" sz="16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六朝的人覺得做人最重要的道德是什麼？</a:t>
            </a:r>
            <a:endParaRPr lang="en-US" altLang="zh-CN" sz="16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1. </a:t>
            </a:r>
          </a:p>
          <a:p>
            <a:r>
              <a:rPr lang="en-US" sz="1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endParaRPr lang="en-US" sz="16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52570" y="4651513"/>
            <a:ext cx="3291840" cy="1319917"/>
          </a:xfrm>
          <a:prstGeom prst="wedgeRectCallout">
            <a:avLst>
              <a:gd name="adj1" fmla="val 66607"/>
              <a:gd name="adj2" fmla="val -41114"/>
            </a:avLst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這個年代，與這兩個道德標準相比，個人的感情實在微不足道，所以我說走便走！</a:t>
            </a:r>
            <a:endParaRPr lang="en-US" sz="20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1525" y="3112042"/>
            <a:ext cx="1824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（參考：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搜神記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，頁</a:t>
            </a:r>
            <a:r>
              <a:rPr lang="en-US" altLang="zh-CN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37</a:t>
            </a:r>
            <a:r>
              <a:rPr lang="zh-CN" altLang="en-US" sz="1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sz="1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93975" y="4935769"/>
            <a:ext cx="4584811" cy="1077218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有人認為</a:t>
            </a:r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六朝的人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反對儒家</a:t>
            </a:r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的道德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，根據以上的故事</a:t>
            </a:r>
            <a:r>
              <a:rPr lang="zh-TW" altLang="en-US" sz="1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你同意嗎</a:t>
            </a:r>
            <a:r>
              <a:rPr lang="zh-CN" altLang="en-US" sz="1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？ </a:t>
            </a:r>
            <a:endParaRPr lang="en-US" altLang="zh-CN" sz="16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1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sz="16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8453" y="4070793"/>
            <a:ext cx="156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（答案：孝順</a:t>
            </a:r>
            <a:r>
              <a:rPr lang="zh-CN" altLang="en-US" sz="1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HK" sz="16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8453" y="4326866"/>
            <a:ext cx="1549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（答案：報恩</a:t>
            </a:r>
            <a:r>
              <a:rPr lang="zh-CN" altLang="en-US" sz="1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HK" sz="16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6480" y="5417048"/>
            <a:ext cx="4337513" cy="58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新細明體" panose="02020500000000000000" pitchFamily="18" charset="-120"/>
              </a:rPr>
              <a:t>不同意</a:t>
            </a:r>
            <a:r>
              <a:rPr lang="zh-CN" altLang="en-US" sz="16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：孝順</a:t>
            </a:r>
            <a:r>
              <a:rPr lang="zh-TW" altLang="en-US" sz="1600" dirty="0">
                <a:solidFill>
                  <a:srgbClr val="FF0000"/>
                </a:solidFill>
                <a:latin typeface="新細明體" panose="02020500000000000000" pitchFamily="18" charset="-120"/>
              </a:rPr>
              <a:t>、報恩這些儒家的道德仍然受到重視</a:t>
            </a:r>
            <a:r>
              <a:rPr lang="zh-TW" altLang="en-US" sz="16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。</a:t>
            </a:r>
            <a:endParaRPr lang="en-US" altLang="zh-HK" sz="16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50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9" grpId="0"/>
      <p:bldP spid="10" grpId="0" animBg="1"/>
      <p:bldP spid="7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86C693A-66A6-43F5-A7A6-87BC6C2A4DB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清新蓝年终汇报时尚风2018报告PPT模版 - 副本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1898</Words>
  <Application>Microsoft Office PowerPoint</Application>
  <PresentationFormat>Widescreen</PresentationFormat>
  <Paragraphs>203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等线 Light</vt:lpstr>
      <vt:lpstr>微软雅黑</vt:lpstr>
      <vt:lpstr>文鼎中鋼筆行楷</vt:lpstr>
      <vt:lpstr>文鼎粗鋼筆行楷</vt:lpstr>
      <vt:lpstr>新細明體</vt:lpstr>
      <vt:lpstr>Arial</vt:lpstr>
      <vt:lpstr>Wingdings</vt:lpstr>
      <vt:lpstr>Wingdings 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LO, Ka-yan</cp:lastModifiedBy>
  <cp:revision>290</cp:revision>
  <dcterms:created xsi:type="dcterms:W3CDTF">2017-12-04T13:07:05Z</dcterms:created>
  <dcterms:modified xsi:type="dcterms:W3CDTF">2022-10-21T01:18:03Z</dcterms:modified>
</cp:coreProperties>
</file>